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314" r:id="rId4"/>
    <p:sldId id="347" r:id="rId5"/>
    <p:sldId id="348" r:id="rId6"/>
    <p:sldId id="351" r:id="rId7"/>
    <p:sldId id="350" r:id="rId8"/>
    <p:sldId id="366" r:id="rId9"/>
    <p:sldId id="367" r:id="rId10"/>
    <p:sldId id="368" r:id="rId11"/>
    <p:sldId id="365" r:id="rId12"/>
    <p:sldId id="349" r:id="rId13"/>
    <p:sldId id="352" r:id="rId14"/>
    <p:sldId id="353" r:id="rId15"/>
    <p:sldId id="354" r:id="rId16"/>
    <p:sldId id="362" r:id="rId17"/>
    <p:sldId id="363" r:id="rId18"/>
    <p:sldId id="355" r:id="rId19"/>
    <p:sldId id="360" r:id="rId20"/>
    <p:sldId id="356" r:id="rId21"/>
    <p:sldId id="357" r:id="rId22"/>
    <p:sldId id="358" r:id="rId23"/>
    <p:sldId id="361" r:id="rId24"/>
    <p:sldId id="359" r:id="rId25"/>
    <p:sldId id="369" r:id="rId26"/>
    <p:sldId id="346" r:id="rId27"/>
  </p:sldIdLst>
  <p:sldSz cx="9144000" cy="6858000" type="screen4x3"/>
  <p:notesSz cx="6858000" cy="9144000"/>
  <p:custDataLst>
    <p:tags r:id="rId30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12" autoAdjust="0"/>
    <p:restoredTop sz="94585" autoAdjust="0"/>
  </p:normalViewPr>
  <p:slideViewPr>
    <p:cSldViewPr snapToGrid="0" snapToObjects="1">
      <p:cViewPr varScale="1">
        <p:scale>
          <a:sx n="51" d="100"/>
          <a:sy n="51" d="100"/>
        </p:scale>
        <p:origin x="-102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D49BD73-EC2F-4674-AC1D-FC7AC9DA5D81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9833B64-B4A0-4976-A539-128F2FB3DF4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3C8BA5-2296-46F3-A159-E0A536BED31E}" type="datetimeFigureOut">
              <a:rPr lang="pt-PT"/>
              <a:pPr>
                <a:defRPr/>
              </a:pPr>
              <a:t>07-10-2013</a:t>
            </a:fld>
            <a:endParaRPr lang="pt-PT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D67A23-E4ED-4EFB-988B-5E6292DEDB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F3D2F-DF40-482A-8F50-CF7CED6120C1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FE174-B820-42B6-B822-EEDC23A7F5F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06A80-5D2F-4379-8A3F-AD2FC984BF8B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58D0C-4C5F-4DC1-A291-8B2A49517F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A717-A65B-4AA3-8A77-D4C1EE110653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2E287-BE2B-4FB3-BA42-E0C4E72C073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1B60A-1730-4A67-A17A-4F5631848461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E050-B361-430C-94DE-89EDC17E46F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c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CE5C2-7ADD-4A47-8E22-79875B3FE200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9CE98-186E-4F4B-ACA7-CB4353636DD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7453A-2EB1-4A89-8603-A2F0876EB134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8B956-B345-4579-838B-6BCB43C0D6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FD7B9-1D3C-41E8-B58C-F7B3CCF62F84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BA049-77A2-4464-8D03-D48AC6C8EA0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1DED3-8BBF-4A2A-815E-05437AC2964B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5A1D-6853-4E80-B5C3-EE965AFBD78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D2A93-6C12-4993-9533-2FC482E361E9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6C0FD-1760-46A3-82BE-926A4D0FC68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1EBA-366E-473A-B3D4-8D52890A6E35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D6F2F-64EB-4AD5-B540-3F879B8AD6B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280F5-49A4-4177-A03A-6942922BDD11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3AD6C-DB9A-4B7A-86A4-2A7C6ADE57B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38B9B-E136-4AEB-B0CE-5C239F32847E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7C0F0-EDFE-4BEE-8B65-4C08338990A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A2EBE-577E-4E13-8F77-666C07427375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68E52-4748-45DF-B4AF-BB23A82403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494E22-7B6B-4C14-9C4A-9D8B684DC4BB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CAE8B6-A9B3-4830-B91C-38D12275E47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411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pic>
        <p:nvPicPr>
          <p:cNvPr id="17413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3"/>
          <a:srcRect t="19778"/>
          <a:stretch>
            <a:fillRect/>
          </a:stretch>
        </p:blipFill>
        <p:spPr bwMode="auto">
          <a:xfrm>
            <a:off x="1903413" y="1095375"/>
            <a:ext cx="4822825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1113" y="1042988"/>
            <a:ext cx="658177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0070C0"/>
                </a:solidFill>
              </a:rPr>
              <a:t>Antes</a:t>
            </a:r>
            <a:r>
              <a:rPr lang="pt-PT" sz="2200" b="1" dirty="0">
                <a:solidFill>
                  <a:srgbClr val="0070C0"/>
                </a:solidFill>
              </a:rPr>
              <a:t>:</a:t>
            </a:r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Deve reunir-me uma pasta com </a:t>
            </a:r>
            <a:r>
              <a:rPr lang="pt-PT" b="1" dirty="0"/>
              <a:t>documentos importantes e chaves</a:t>
            </a:r>
            <a:r>
              <a:rPr lang="pt-PT" dirty="0"/>
              <a:t>, preferencialmente próximo da saída.</a:t>
            </a:r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É conveniente guardar um </a:t>
            </a:r>
            <a:r>
              <a:rPr lang="pt-PT" b="1" dirty="0"/>
              <a:t>cópia</a:t>
            </a:r>
            <a:r>
              <a:rPr lang="pt-PT" dirty="0"/>
              <a:t> </a:t>
            </a:r>
            <a:r>
              <a:rPr lang="pt-PT" b="1" dirty="0"/>
              <a:t>dos documentos e chaves </a:t>
            </a:r>
            <a:r>
              <a:rPr lang="pt-PT" dirty="0"/>
              <a:t>em casa de alguém de confiança.</a:t>
            </a:r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Ter em local acessível </a:t>
            </a:r>
            <a:r>
              <a:rPr lang="pt-PT" b="1" dirty="0"/>
              <a:t>contato telefónico da Proteção Civil</a:t>
            </a:r>
            <a:r>
              <a:rPr lang="pt-PT" dirty="0"/>
              <a:t>, Bombeiros, Polícia etc.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0070C0"/>
                </a:solidFill>
              </a:rPr>
              <a:t>Antes</a:t>
            </a:r>
            <a:r>
              <a:rPr lang="pt-PT" sz="2200" b="1" dirty="0">
                <a:solidFill>
                  <a:srgbClr val="0070C0"/>
                </a:solidFill>
              </a:rPr>
              <a:t>: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Deve preparar-se um </a:t>
            </a:r>
            <a:r>
              <a:rPr lang="pt-PT" b="1" dirty="0"/>
              <a:t>estojo </a:t>
            </a:r>
            <a:r>
              <a:rPr lang="pt-PT" b="1" dirty="0"/>
              <a:t>de primeiros </a:t>
            </a:r>
            <a:r>
              <a:rPr lang="pt-PT" b="1" dirty="0"/>
              <a:t>socorros</a:t>
            </a:r>
            <a:r>
              <a:rPr lang="pt-PT" dirty="0"/>
              <a:t>.</a:t>
            </a:r>
            <a:endParaRPr lang="pt-PT" dirty="0"/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Tenha armazenados </a:t>
            </a:r>
            <a:r>
              <a:rPr lang="pt-PT" b="1" dirty="0"/>
              <a:t>água e alimentos</a:t>
            </a:r>
            <a:r>
              <a:rPr lang="pt-PT" dirty="0"/>
              <a:t>: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No </a:t>
            </a:r>
            <a:r>
              <a:rPr lang="pt-PT" dirty="0"/>
              <a:t>mínimo para </a:t>
            </a:r>
            <a:r>
              <a:rPr lang="pt-PT" b="1" dirty="0"/>
              <a:t>3 dias</a:t>
            </a:r>
            <a:r>
              <a:rPr lang="pt-PT" dirty="0"/>
              <a:t>.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Os </a:t>
            </a:r>
            <a:r>
              <a:rPr lang="pt-PT" b="1" dirty="0"/>
              <a:t>alimentos</a:t>
            </a:r>
            <a:r>
              <a:rPr lang="pt-PT" dirty="0"/>
              <a:t>, de preferência </a:t>
            </a:r>
            <a:r>
              <a:rPr lang="pt-PT" b="1" dirty="0"/>
              <a:t>enlatados</a:t>
            </a:r>
            <a:r>
              <a:rPr lang="pt-PT" dirty="0"/>
              <a:t>, devem requerer </a:t>
            </a:r>
            <a:r>
              <a:rPr lang="pt-PT" dirty="0"/>
              <a:t>pouco tempo </a:t>
            </a:r>
            <a:r>
              <a:rPr lang="pt-PT" dirty="0"/>
              <a:t>de preparação e não necessitar de refrigeração.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A </a:t>
            </a:r>
            <a:r>
              <a:rPr lang="pt-PT" b="1" dirty="0"/>
              <a:t>água</a:t>
            </a:r>
            <a:r>
              <a:rPr lang="pt-PT" dirty="0"/>
              <a:t> deve estar contida em </a:t>
            </a:r>
            <a:r>
              <a:rPr lang="pt-PT" b="1" dirty="0"/>
              <a:t>recipientes de plástico fechados</a:t>
            </a:r>
            <a:r>
              <a:rPr lang="pt-PT" dirty="0"/>
              <a:t>.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Renove-os periodicamente</a:t>
            </a:r>
            <a:r>
              <a:rPr lang="pt-PT" dirty="0"/>
              <a:t>, tendo em atenção os </a:t>
            </a:r>
            <a:r>
              <a:rPr lang="pt-PT" dirty="0"/>
              <a:t>respetivos prazos de </a:t>
            </a:r>
            <a:r>
              <a:rPr lang="pt-PT" dirty="0"/>
              <a:t>validade.</a:t>
            </a:r>
            <a:endParaRPr lang="pt-P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0070C0"/>
                </a:solidFill>
              </a:rPr>
              <a:t>Antes</a:t>
            </a:r>
            <a:r>
              <a:rPr lang="pt-PT" sz="2200" b="1" dirty="0">
                <a:solidFill>
                  <a:srgbClr val="0070C0"/>
                </a:solidFill>
              </a:rPr>
              <a:t>:</a:t>
            </a:r>
          </a:p>
          <a:p>
            <a:pPr marL="285750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Ter-se em condições de permanente utilização o </a:t>
            </a:r>
            <a:r>
              <a:rPr lang="pt-PT" dirty="0"/>
              <a:t>seguinte material</a:t>
            </a:r>
            <a:r>
              <a:rPr lang="pt-PT" dirty="0"/>
              <a:t>:</a:t>
            </a:r>
          </a:p>
          <a:p>
            <a:pPr marL="742950" lvl="1" indent="-285750" defTabSz="9144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Um </a:t>
            </a:r>
            <a:r>
              <a:rPr lang="pt-PT" b="1" dirty="0"/>
              <a:t>rádio</a:t>
            </a:r>
            <a:r>
              <a:rPr lang="pt-PT" dirty="0"/>
              <a:t> portátil (atenção às pilhas de reserva).</a:t>
            </a:r>
          </a:p>
          <a:p>
            <a:pPr marL="742950" lvl="1" indent="-285750" defTabSz="9144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Lanternas</a:t>
            </a:r>
            <a:r>
              <a:rPr lang="pt-PT" dirty="0"/>
              <a:t> </a:t>
            </a:r>
            <a:r>
              <a:rPr lang="pt-PT" dirty="0"/>
              <a:t>(atenção às pilhas de reserva).</a:t>
            </a:r>
          </a:p>
          <a:p>
            <a:pPr marL="742950" lvl="1" indent="-285750" defTabSz="9144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Um </a:t>
            </a:r>
            <a:r>
              <a:rPr lang="pt-PT" b="1" dirty="0"/>
              <a:t>extintor</a:t>
            </a:r>
            <a:r>
              <a:rPr lang="pt-PT" dirty="0"/>
              <a:t> de pó químico ABC.</a:t>
            </a:r>
          </a:p>
          <a:p>
            <a:pPr marL="742950" lvl="1" indent="-285750" defTabSz="9144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Um balde de areia (só para garagens).</a:t>
            </a:r>
          </a:p>
          <a:p>
            <a:pPr marL="742950" lvl="1" indent="-285750" defTabSz="9144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Um </a:t>
            </a:r>
            <a:r>
              <a:rPr lang="pt-PT" dirty="0"/>
              <a:t>pequeno stock de </a:t>
            </a:r>
            <a:r>
              <a:rPr lang="pt-PT" b="1" dirty="0"/>
              <a:t>medicamentos</a:t>
            </a:r>
            <a:r>
              <a:rPr lang="pt-PT" dirty="0"/>
              <a:t> (os de uso corrente mais </a:t>
            </a:r>
            <a:r>
              <a:rPr lang="pt-PT" dirty="0"/>
              <a:t>necessários e </a:t>
            </a:r>
            <a:r>
              <a:rPr lang="pt-PT" dirty="0"/>
              <a:t>os indispensáveis a tratamentos que não podem ser interrompidos</a:t>
            </a:r>
            <a:r>
              <a:rPr lang="pt-PT" dirty="0"/>
              <a:t>).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0070C0"/>
                </a:solidFill>
              </a:rPr>
              <a:t>Antes</a:t>
            </a:r>
            <a:r>
              <a:rPr lang="pt-PT" sz="2200" b="1" dirty="0">
                <a:solidFill>
                  <a:srgbClr val="0070C0"/>
                </a:solidFill>
              </a:rPr>
              <a:t>: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Ter-se em condições de permanente utilização o </a:t>
            </a:r>
            <a:r>
              <a:rPr lang="pt-PT" dirty="0"/>
              <a:t>seguinte material</a:t>
            </a:r>
            <a:r>
              <a:rPr lang="pt-PT" dirty="0"/>
              <a:t>: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Fósforos e Velas.</a:t>
            </a:r>
            <a:endParaRPr lang="pt-PT" b="1" dirty="0"/>
          </a:p>
          <a:p>
            <a:pPr marL="742950" lvl="1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Equipamentos </a:t>
            </a:r>
            <a:r>
              <a:rPr lang="pt-PT" dirty="0"/>
              <a:t>a gás ou a petróleo (de iluminação ou aquecimento</a:t>
            </a:r>
            <a:r>
              <a:rPr lang="pt-PT" dirty="0"/>
              <a:t>).</a:t>
            </a:r>
            <a:endParaRPr lang="pt-PT" dirty="0"/>
          </a:p>
          <a:p>
            <a:pPr marL="742950" lvl="1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Ferramentas</a:t>
            </a:r>
            <a:r>
              <a:rPr lang="pt-PT" dirty="0"/>
              <a:t> </a:t>
            </a:r>
            <a:r>
              <a:rPr lang="pt-PT" dirty="0"/>
              <a:t>(pá, martelo, serrote, etc.).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Cordas</a:t>
            </a:r>
            <a:r>
              <a:rPr lang="pt-PT" dirty="0"/>
              <a:t>, recipientes de plástico, oleados e sacos estanques para o lixo.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Desinfetantes</a:t>
            </a:r>
            <a:r>
              <a:rPr lang="pt-PT" dirty="0"/>
              <a:t>.</a:t>
            </a:r>
            <a:endParaRPr lang="pt-P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1174750"/>
            <a:ext cx="6484938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0" y="1250950"/>
            <a:ext cx="6156325" cy="422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0070C0"/>
                </a:solidFill>
              </a:rPr>
              <a:t>Antes</a:t>
            </a:r>
            <a:r>
              <a:rPr lang="pt-PT" sz="2200" b="1" dirty="0">
                <a:solidFill>
                  <a:srgbClr val="0070C0"/>
                </a:solidFill>
              </a:rPr>
              <a:t>: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Criar lista de </a:t>
            </a:r>
            <a:r>
              <a:rPr lang="pt-PT" b="1" dirty="0"/>
              <a:t>Tarefas da Família</a:t>
            </a:r>
            <a:r>
              <a:rPr lang="pt-PT" dirty="0"/>
              <a:t>: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Responsável </a:t>
            </a:r>
            <a:r>
              <a:rPr lang="pt-PT" dirty="0"/>
              <a:t>pela </a:t>
            </a:r>
            <a:r>
              <a:rPr lang="pt-PT" b="1" dirty="0"/>
              <a:t>constituição da </a:t>
            </a:r>
            <a:r>
              <a:rPr lang="pt-PT" b="1" dirty="0"/>
              <a:t>reserva de </a:t>
            </a:r>
            <a:r>
              <a:rPr lang="pt-PT" b="1" dirty="0"/>
              <a:t>abastecimentos </a:t>
            </a:r>
            <a:r>
              <a:rPr lang="pt-PT" dirty="0"/>
              <a:t>e sua renovação, pelas arrumações, etc</a:t>
            </a:r>
            <a:r>
              <a:rPr lang="pt-PT" dirty="0"/>
              <a:t>..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Renovação </a:t>
            </a:r>
            <a:r>
              <a:rPr lang="pt-PT" dirty="0"/>
              <a:t>do </a:t>
            </a:r>
            <a:r>
              <a:rPr lang="pt-PT" b="1" i="1" dirty="0"/>
              <a:t>stock </a:t>
            </a:r>
            <a:r>
              <a:rPr lang="pt-PT" b="1" dirty="0"/>
              <a:t>de pilhas </a:t>
            </a:r>
            <a:r>
              <a:rPr lang="pt-PT" dirty="0"/>
              <a:t>(rádio e lanternas</a:t>
            </a:r>
            <a:r>
              <a:rPr lang="pt-PT" dirty="0"/>
              <a:t>), para </a:t>
            </a:r>
            <a:r>
              <a:rPr lang="pt-PT" dirty="0"/>
              <a:t>não deixar ultrapassar o prazo de validade da carga </a:t>
            </a:r>
            <a:r>
              <a:rPr lang="pt-PT" dirty="0"/>
              <a:t>do extintor</a:t>
            </a:r>
            <a:r>
              <a:rPr lang="pt-PT" dirty="0"/>
              <a:t>, etc</a:t>
            </a:r>
            <a:r>
              <a:rPr lang="pt-PT" dirty="0"/>
              <a:t>..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Fixações </a:t>
            </a:r>
            <a:r>
              <a:rPr lang="pt-PT" b="1" dirty="0"/>
              <a:t>às paredes</a:t>
            </a:r>
            <a:r>
              <a:rPr lang="pt-PT" dirty="0"/>
              <a:t>, pela distribuição dos </a:t>
            </a:r>
            <a:r>
              <a:rPr lang="pt-PT" dirty="0"/>
              <a:t>locais mais </a:t>
            </a:r>
            <a:r>
              <a:rPr lang="pt-PT" dirty="0"/>
              <a:t>abrigados pelos seus familiares, por manter o depósito do </a:t>
            </a:r>
            <a:r>
              <a:rPr lang="pt-PT" dirty="0"/>
              <a:t>automóvel com </a:t>
            </a:r>
            <a:r>
              <a:rPr lang="pt-PT" dirty="0"/>
              <a:t>combustível, por fazer os seguros, etc..</a:t>
            </a:r>
            <a:endParaRPr lang="pt-PT" dirty="0"/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380413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0070C0"/>
                </a:solidFill>
              </a:rPr>
              <a:t>Antes</a:t>
            </a:r>
            <a:r>
              <a:rPr lang="pt-PT" sz="2200" b="1" dirty="0">
                <a:solidFill>
                  <a:srgbClr val="0070C0"/>
                </a:solidFill>
              </a:rPr>
              <a:t>: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Ensinar alguns </a:t>
            </a:r>
            <a:r>
              <a:rPr lang="pt-PT" b="1" dirty="0"/>
              <a:t>procedimentos de segurança </a:t>
            </a:r>
            <a:r>
              <a:rPr lang="pt-PT" dirty="0"/>
              <a:t>como: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Pedir </a:t>
            </a:r>
            <a:r>
              <a:rPr lang="pt-PT" b="1" dirty="0"/>
              <a:t>socorro </a:t>
            </a:r>
            <a:r>
              <a:rPr lang="pt-PT" dirty="0"/>
              <a:t>(via telefónica, utilizando </a:t>
            </a:r>
            <a:r>
              <a:rPr lang="pt-PT" dirty="0"/>
              <a:t>corretamente o Número </a:t>
            </a:r>
            <a:r>
              <a:rPr lang="pt-PT" dirty="0"/>
              <a:t>de Emergência </a:t>
            </a:r>
            <a:r>
              <a:rPr lang="pt-PT" dirty="0"/>
              <a:t>112).</a:t>
            </a:r>
            <a:endParaRPr lang="pt-PT" dirty="0"/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Desligar </a:t>
            </a:r>
            <a:r>
              <a:rPr lang="pt-PT" b="1" dirty="0"/>
              <a:t>a </a:t>
            </a:r>
            <a:r>
              <a:rPr lang="pt-PT" b="1" dirty="0"/>
              <a:t>eletricidade </a:t>
            </a:r>
            <a:r>
              <a:rPr lang="pt-PT" dirty="0"/>
              <a:t>e </a:t>
            </a:r>
            <a:r>
              <a:rPr lang="pt-PT" b="1" dirty="0"/>
              <a:t>cortar a água e o </a:t>
            </a:r>
            <a:r>
              <a:rPr lang="pt-PT" b="1" dirty="0"/>
              <a:t>gás</a:t>
            </a:r>
            <a:r>
              <a:rPr lang="pt-PT" dirty="0"/>
              <a:t>.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Utilizar</a:t>
            </a:r>
            <a:r>
              <a:rPr lang="pt-PT" dirty="0"/>
              <a:t> corretamente </a:t>
            </a:r>
            <a:r>
              <a:rPr lang="pt-PT" dirty="0"/>
              <a:t>o </a:t>
            </a:r>
            <a:r>
              <a:rPr lang="pt-PT" b="1" dirty="0"/>
              <a:t>extintor</a:t>
            </a:r>
            <a:r>
              <a:rPr lang="pt-PT" dirty="0"/>
              <a:t> de </a:t>
            </a:r>
            <a:r>
              <a:rPr lang="pt-PT" dirty="0"/>
              <a:t>incêndios.</a:t>
            </a:r>
            <a:endParaRPr lang="pt-PT" dirty="0"/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Conhecer as </a:t>
            </a:r>
            <a:r>
              <a:rPr lang="pt-PT" b="1" dirty="0"/>
              <a:t>vias de fuga </a:t>
            </a:r>
            <a:r>
              <a:rPr lang="pt-PT" dirty="0"/>
              <a:t>(evacuação</a:t>
            </a:r>
            <a:r>
              <a:rPr lang="pt-PT" dirty="0"/>
              <a:t>).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5057775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 u="sng"/>
              <a:t>Tema 1 – Subtema 4</a:t>
            </a:r>
          </a:p>
          <a:p>
            <a:pPr defTabSz="914400">
              <a:spcAft>
                <a:spcPct val="60000"/>
              </a:spcAft>
            </a:pPr>
            <a:r>
              <a:rPr lang="pt-PT"/>
              <a:t>Plano de Prevenção e Emergência das Escolas</a:t>
            </a:r>
          </a:p>
          <a:p>
            <a:pPr defTabSz="914400">
              <a:spcAft>
                <a:spcPct val="60000"/>
              </a:spcAft>
            </a:pPr>
            <a:r>
              <a:rPr lang="pt-PT" b="1"/>
              <a:t>Plano de Emergência Familiar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380413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0070C0"/>
                </a:solidFill>
              </a:rPr>
              <a:t>Antes</a:t>
            </a:r>
            <a:r>
              <a:rPr lang="pt-PT" sz="2200" b="1" dirty="0">
                <a:solidFill>
                  <a:srgbClr val="0070C0"/>
                </a:solidFill>
              </a:rPr>
              <a:t>: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Ensinar alguns </a:t>
            </a:r>
            <a:r>
              <a:rPr lang="pt-PT" b="1" dirty="0"/>
              <a:t>procedimentos de segurança </a:t>
            </a:r>
            <a:r>
              <a:rPr lang="pt-PT" dirty="0"/>
              <a:t>como:</a:t>
            </a:r>
          </a:p>
          <a:p>
            <a:pPr marL="742950" lvl="1" indent="-28575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Saber que:</a:t>
            </a:r>
          </a:p>
          <a:p>
            <a:pPr marL="1200150" lvl="2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Não se deverá </a:t>
            </a:r>
            <a:r>
              <a:rPr lang="pt-PT" b="1" dirty="0"/>
              <a:t>utilizar o elevador</a:t>
            </a:r>
            <a:r>
              <a:rPr lang="pt-PT" dirty="0"/>
              <a:t>, seja qual for o </a:t>
            </a:r>
            <a:r>
              <a:rPr lang="pt-PT" dirty="0"/>
              <a:t>sinistro.</a:t>
            </a:r>
            <a:endParaRPr lang="pt-PT" dirty="0"/>
          </a:p>
          <a:p>
            <a:pPr marL="1200150" lvl="2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Deverá </a:t>
            </a:r>
            <a:r>
              <a:rPr lang="pt-PT" b="1" dirty="0"/>
              <a:t>manter-se afastado das janelas</a:t>
            </a:r>
            <a:r>
              <a:rPr lang="pt-PT" dirty="0"/>
              <a:t>, espelhos e </a:t>
            </a:r>
            <a:r>
              <a:rPr lang="pt-PT" dirty="0"/>
              <a:t>chaminés.</a:t>
            </a:r>
            <a:endParaRPr lang="pt-PT" dirty="0"/>
          </a:p>
          <a:p>
            <a:pPr marL="1200150" lvl="2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D</a:t>
            </a:r>
            <a:r>
              <a:rPr lang="pt-PT" dirty="0"/>
              <a:t>everá </a:t>
            </a:r>
            <a:r>
              <a:rPr lang="pt-PT" b="1" dirty="0"/>
              <a:t>fechar as portas e janelas do compartimento em </a:t>
            </a:r>
            <a:r>
              <a:rPr lang="pt-PT" b="1" dirty="0"/>
              <a:t>que se </a:t>
            </a:r>
            <a:r>
              <a:rPr lang="pt-PT" b="1" dirty="0"/>
              <a:t>manifeste um incêndio</a:t>
            </a:r>
            <a:r>
              <a:rPr lang="pt-PT" dirty="0"/>
              <a:t>, até à chegada dos Bombeiros.</a:t>
            </a:r>
            <a:endParaRPr lang="pt-P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389938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C00000"/>
                </a:solidFill>
              </a:rPr>
              <a:t>Durante:</a:t>
            </a:r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Em caso de </a:t>
            </a:r>
            <a:r>
              <a:rPr lang="pt-PT" b="1" dirty="0">
                <a:solidFill>
                  <a:srgbClr val="00B050"/>
                </a:solidFill>
              </a:rPr>
              <a:t>incêndio</a:t>
            </a:r>
            <a:r>
              <a:rPr lang="pt-PT" dirty="0"/>
              <a:t>, </a:t>
            </a:r>
            <a:r>
              <a:rPr lang="pt-PT" b="1" dirty="0"/>
              <a:t>sair imediatamente </a:t>
            </a:r>
            <a:r>
              <a:rPr lang="pt-PT" b="1" dirty="0"/>
              <a:t>de casa</a:t>
            </a:r>
            <a:r>
              <a:rPr lang="pt-PT" dirty="0"/>
              <a:t>, pelo caminho mais rápido e </a:t>
            </a:r>
            <a:r>
              <a:rPr lang="pt-PT" dirty="0"/>
              <a:t>seguro e </a:t>
            </a:r>
            <a:r>
              <a:rPr lang="pt-PT" b="1" dirty="0"/>
              <a:t>dirigir-se ao ponto de encontro</a:t>
            </a:r>
            <a:r>
              <a:rPr lang="pt-PT" dirty="0"/>
              <a:t>.</a:t>
            </a:r>
            <a:endParaRPr lang="pt-PT" dirty="0"/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Numa situação de </a:t>
            </a:r>
            <a:r>
              <a:rPr lang="pt-PT" b="1" dirty="0">
                <a:solidFill>
                  <a:srgbClr val="00B050"/>
                </a:solidFill>
              </a:rPr>
              <a:t>sismo</a:t>
            </a:r>
            <a:r>
              <a:rPr lang="pt-PT" dirty="0"/>
              <a:t>, enquanto o abalo </a:t>
            </a:r>
            <a:r>
              <a:rPr lang="pt-PT" dirty="0"/>
              <a:t>decorrer, </a:t>
            </a:r>
            <a:r>
              <a:rPr lang="pt-PT" b="1" dirty="0"/>
              <a:t>proteger-se</a:t>
            </a:r>
            <a:r>
              <a:rPr lang="pt-PT" dirty="0"/>
              <a:t>. Quando este terminar, sai </a:t>
            </a:r>
            <a:r>
              <a:rPr lang="pt-PT" dirty="0"/>
              <a:t>com muito </a:t>
            </a:r>
            <a:r>
              <a:rPr lang="pt-PT" dirty="0"/>
              <a:t>cuidado do local </a:t>
            </a:r>
            <a:r>
              <a:rPr lang="pt-PT" dirty="0"/>
              <a:t>de abrigo e dirige-se </a:t>
            </a:r>
            <a:r>
              <a:rPr lang="pt-PT" dirty="0"/>
              <a:t>para o Ponto de </a:t>
            </a:r>
            <a:r>
              <a:rPr lang="pt-PT" dirty="0"/>
              <a:t>Encontro.</a:t>
            </a:r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Numa situação de </a:t>
            </a:r>
            <a:r>
              <a:rPr lang="pt-PT" b="1" dirty="0">
                <a:solidFill>
                  <a:srgbClr val="00B050"/>
                </a:solidFill>
              </a:rPr>
              <a:t>mau tempo ou inundações </a:t>
            </a:r>
            <a:r>
              <a:rPr lang="pt-PT" dirty="0"/>
              <a:t>manter-se em </a:t>
            </a:r>
            <a:r>
              <a:rPr lang="pt-PT" b="1" dirty="0"/>
              <a:t>local protegido.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7030A0"/>
                </a:solidFill>
              </a:rPr>
              <a:t>Após:</a:t>
            </a:r>
          </a:p>
          <a:p>
            <a:pPr marL="285750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Verifique </a:t>
            </a:r>
            <a:r>
              <a:rPr lang="pt-PT" dirty="0"/>
              <a:t>se há </a:t>
            </a:r>
            <a:r>
              <a:rPr lang="pt-PT" b="1" dirty="0"/>
              <a:t>feridos e aplique os primeiros </a:t>
            </a:r>
            <a:r>
              <a:rPr lang="pt-PT" b="1" dirty="0"/>
              <a:t>socorros</a:t>
            </a:r>
            <a:r>
              <a:rPr lang="pt-PT" dirty="0"/>
              <a:t>.</a:t>
            </a:r>
            <a:endParaRPr lang="pt-PT" dirty="0"/>
          </a:p>
          <a:p>
            <a:pPr marL="285750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Peça </a:t>
            </a:r>
            <a:r>
              <a:rPr lang="pt-PT" b="1" dirty="0"/>
              <a:t>ajuda </a:t>
            </a:r>
            <a:r>
              <a:rPr lang="pt-PT" dirty="0"/>
              <a:t>se houver </a:t>
            </a:r>
            <a:r>
              <a:rPr lang="pt-PT" b="1" dirty="0"/>
              <a:t>feridos </a:t>
            </a:r>
            <a:r>
              <a:rPr lang="pt-PT" b="1" dirty="0"/>
              <a:t>graves</a:t>
            </a:r>
            <a:r>
              <a:rPr lang="pt-PT" dirty="0"/>
              <a:t>.</a:t>
            </a:r>
            <a:endParaRPr lang="pt-PT" dirty="0"/>
          </a:p>
          <a:p>
            <a:pPr marL="285750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Ligue </a:t>
            </a:r>
            <a:r>
              <a:rPr lang="pt-PT" b="1" dirty="0"/>
              <a:t>o rádio </a:t>
            </a:r>
            <a:r>
              <a:rPr lang="pt-PT" dirty="0"/>
              <a:t>a pilhas e siga as instruções </a:t>
            </a:r>
            <a:r>
              <a:rPr lang="pt-PT" dirty="0"/>
              <a:t>transmitidas.</a:t>
            </a:r>
            <a:endParaRPr lang="pt-PT" dirty="0"/>
          </a:p>
          <a:p>
            <a:pPr marL="285750" indent="-285750" defTabSz="9144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Verifique </a:t>
            </a:r>
            <a:r>
              <a:rPr lang="pt-PT" dirty="0"/>
              <a:t>se há danos graves em </a:t>
            </a:r>
            <a:r>
              <a:rPr lang="pt-PT" b="1" dirty="0"/>
              <a:t>casa e entre se não estiver em risco de </a:t>
            </a:r>
            <a:r>
              <a:rPr lang="pt-PT" b="1" dirty="0"/>
              <a:t>ruir</a:t>
            </a:r>
            <a:r>
              <a:rPr lang="pt-PT" dirty="0"/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7030A0"/>
                </a:solidFill>
              </a:rPr>
              <a:t>Após:</a:t>
            </a:r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Utilize </a:t>
            </a:r>
            <a:r>
              <a:rPr lang="pt-PT" b="1" dirty="0"/>
              <a:t>lanternas a pilhas </a:t>
            </a:r>
            <a:r>
              <a:rPr lang="pt-PT" dirty="0"/>
              <a:t>– não acenda fósforos nem ligue a </a:t>
            </a:r>
            <a:r>
              <a:rPr lang="pt-PT" dirty="0"/>
              <a:t>eletricidade se suspeitar </a:t>
            </a:r>
            <a:r>
              <a:rPr lang="pt-PT" dirty="0"/>
              <a:t>da possibilidade de fuga de </a:t>
            </a:r>
            <a:r>
              <a:rPr lang="pt-PT" dirty="0"/>
              <a:t>gás.</a:t>
            </a:r>
            <a:endParaRPr lang="pt-PT" dirty="0"/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Se </a:t>
            </a:r>
            <a:r>
              <a:rPr lang="pt-PT" b="1" dirty="0"/>
              <a:t>cheirar </a:t>
            </a:r>
            <a:r>
              <a:rPr lang="pt-PT" b="1" dirty="0"/>
              <a:t>a gás, desligue-o </a:t>
            </a:r>
            <a:r>
              <a:rPr lang="pt-PT" dirty="0"/>
              <a:t>e saia imediatamente de </a:t>
            </a:r>
            <a:r>
              <a:rPr lang="pt-PT" dirty="0"/>
              <a:t>casa.</a:t>
            </a:r>
            <a:endParaRPr lang="pt-PT" dirty="0"/>
          </a:p>
          <a:p>
            <a:pPr marL="285750" indent="-285750" defTabSz="914400">
              <a:lnSpc>
                <a:spcPct val="150000"/>
              </a:lnSpc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Limpe </a:t>
            </a:r>
            <a:r>
              <a:rPr lang="pt-PT" b="1" dirty="0"/>
              <a:t>o derrame de líquidos inflamáveis</a:t>
            </a:r>
            <a:r>
              <a:rPr lang="pt-PT" dirty="0"/>
              <a:t>, como gasolina ou álcool</a:t>
            </a:r>
            <a:r>
              <a:rPr lang="pt-PT" dirty="0"/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7030A0"/>
                </a:solidFill>
              </a:rPr>
              <a:t>Após: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Em </a:t>
            </a:r>
            <a:r>
              <a:rPr lang="pt-PT" b="1" dirty="0"/>
              <a:t>caso de evacuação</a:t>
            </a:r>
            <a:r>
              <a:rPr lang="pt-PT" dirty="0"/>
              <a:t>, Se tiver a certeza que tem tempo: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Leve </a:t>
            </a:r>
            <a:r>
              <a:rPr lang="pt-PT" b="1" dirty="0"/>
              <a:t>consigo os documentos </a:t>
            </a:r>
            <a:r>
              <a:rPr lang="pt-PT" dirty="0"/>
              <a:t>(bilhete de identidade, cartão de utente </a:t>
            </a:r>
            <a:r>
              <a:rPr lang="pt-PT" dirty="0"/>
              <a:t>da segurança </a:t>
            </a:r>
            <a:r>
              <a:rPr lang="pt-PT" dirty="0"/>
              <a:t>social, etc.), bem como dinheiro ou outro meio de </a:t>
            </a:r>
            <a:r>
              <a:rPr lang="pt-PT" dirty="0"/>
              <a:t>pagamento.</a:t>
            </a:r>
            <a:endParaRPr lang="pt-PT" dirty="0"/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Leve </a:t>
            </a:r>
            <a:r>
              <a:rPr lang="pt-PT" dirty="0"/>
              <a:t>os </a:t>
            </a:r>
            <a:r>
              <a:rPr lang="pt-PT" b="1" dirty="0"/>
              <a:t>medicamentos</a:t>
            </a:r>
            <a:r>
              <a:rPr lang="pt-PT" dirty="0"/>
              <a:t> </a:t>
            </a:r>
            <a:r>
              <a:rPr lang="pt-PT" dirty="0"/>
              <a:t>diários.</a:t>
            </a:r>
            <a:endParaRPr lang="pt-PT" dirty="0"/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Desligue</a:t>
            </a:r>
            <a:r>
              <a:rPr lang="pt-PT" dirty="0"/>
              <a:t> </a:t>
            </a:r>
            <a:r>
              <a:rPr lang="pt-PT" dirty="0"/>
              <a:t>os contadores da </a:t>
            </a:r>
            <a:r>
              <a:rPr lang="pt-PT" b="1" dirty="0"/>
              <a:t>eletricidade, </a:t>
            </a:r>
            <a:r>
              <a:rPr lang="pt-PT" b="1" dirty="0"/>
              <a:t>do gás e da </a:t>
            </a:r>
            <a:r>
              <a:rPr lang="pt-PT" b="1" dirty="0"/>
              <a:t>água</a:t>
            </a:r>
            <a:r>
              <a:rPr lang="pt-PT" dirty="0"/>
              <a:t>.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b="1" dirty="0"/>
              <a:t>Feche</a:t>
            </a:r>
            <a:r>
              <a:rPr lang="pt-PT" dirty="0"/>
              <a:t> as </a:t>
            </a:r>
            <a:r>
              <a:rPr lang="pt-PT" b="1" dirty="0"/>
              <a:t>portas</a:t>
            </a:r>
            <a:r>
              <a:rPr lang="pt-PT" dirty="0"/>
              <a:t> que dão </a:t>
            </a:r>
            <a:r>
              <a:rPr lang="pt-PT" b="1" dirty="0"/>
              <a:t>para o </a:t>
            </a:r>
            <a:r>
              <a:rPr lang="pt-PT" b="1" dirty="0"/>
              <a:t>exterior</a:t>
            </a:r>
            <a:r>
              <a:rPr lang="pt-PT" dirty="0"/>
              <a:t>.</a:t>
            </a:r>
            <a:endParaRPr lang="pt-P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/>
              <a:t>Plano de Emergência Familiar</a:t>
            </a:r>
          </a:p>
          <a:p>
            <a:pPr defTabSz="914400">
              <a:spcAft>
                <a:spcPct val="60000"/>
              </a:spcAft>
            </a:pPr>
            <a:r>
              <a:rPr lang="pt-PT" sz="2200" b="1">
                <a:solidFill>
                  <a:srgbClr val="7030A0"/>
                </a:solidFill>
              </a:rPr>
              <a:t>Exercício: O meu Plano de Emergência Familiar  </a:t>
            </a:r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AutoShape 8"/>
          <p:cNvSpPr>
            <a:spLocks noChangeArrowheads="1"/>
          </p:cNvSpPr>
          <p:nvPr/>
        </p:nvSpPr>
        <p:spPr bwMode="auto">
          <a:xfrm>
            <a:off x="1331913" y="2205038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36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EM CASO DE EMERGÊNCIA LIGUE</a:t>
            </a:r>
          </a:p>
        </p:txBody>
      </p:sp>
      <p:sp>
        <p:nvSpPr>
          <p:cNvPr id="62466" name="AutoShape 8"/>
          <p:cNvSpPr>
            <a:spLocks noChangeArrowheads="1"/>
          </p:cNvSpPr>
          <p:nvPr/>
        </p:nvSpPr>
        <p:spPr bwMode="auto">
          <a:xfrm>
            <a:off x="1258888" y="3789363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80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112</a:t>
            </a:r>
          </a:p>
        </p:txBody>
      </p:sp>
      <p:sp>
        <p:nvSpPr>
          <p:cNvPr id="62467" name="AutoShape 8"/>
          <p:cNvSpPr>
            <a:spLocks noChangeArrowheads="1"/>
          </p:cNvSpPr>
          <p:nvPr/>
        </p:nvSpPr>
        <p:spPr bwMode="auto">
          <a:xfrm>
            <a:off x="1619250" y="5445125"/>
            <a:ext cx="6697663" cy="574675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24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www.procivmadeira.pt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34671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 u="sng"/>
              <a:t>Tema 1 – Subtema 4</a:t>
            </a:r>
          </a:p>
          <a:p>
            <a:pPr defTabSz="914400">
              <a:spcAft>
                <a:spcPct val="60000"/>
              </a:spcAft>
            </a:pPr>
            <a:r>
              <a:rPr lang="pt-PT" b="1"/>
              <a:t>Plano de Emergência Familiar</a:t>
            </a: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29099" y="1479415"/>
            <a:ext cx="4419600" cy="480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sz="2000" b="1"/>
              <a:t>Plano de Emergência Familiar</a:t>
            </a:r>
          </a:p>
          <a:p>
            <a:pPr defTabSz="914400">
              <a:lnSpc>
                <a:spcPct val="150000"/>
              </a:lnSpc>
              <a:spcAft>
                <a:spcPts val="3000"/>
              </a:spcAft>
            </a:pPr>
            <a:r>
              <a:rPr lang="pt-PT" sz="2000"/>
              <a:t>Plano Familiar de emergência é o conjunto de atividades que </a:t>
            </a:r>
            <a:r>
              <a:rPr lang="pt-PT" sz="2000" b="1"/>
              <a:t>todos os membros da família</a:t>
            </a:r>
            <a:r>
              <a:rPr lang="pt-PT" sz="2000"/>
              <a:t> devem realizar </a:t>
            </a:r>
            <a:r>
              <a:rPr lang="pt-PT" sz="2000" b="1"/>
              <a:t>antes</a:t>
            </a:r>
            <a:r>
              <a:rPr lang="pt-PT" sz="2000"/>
              <a:t>, </a:t>
            </a:r>
            <a:r>
              <a:rPr lang="pt-PT" sz="2000" b="1"/>
              <a:t>durante</a:t>
            </a:r>
            <a:r>
              <a:rPr lang="pt-PT" sz="2000"/>
              <a:t> e </a:t>
            </a:r>
            <a:r>
              <a:rPr lang="pt-PT" sz="2000" b="1"/>
              <a:t>depois</a:t>
            </a:r>
            <a:r>
              <a:rPr lang="pt-PT" sz="2000"/>
              <a:t> de acontecer uma situação perigosa. 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sz="2000"/>
              <a:t>Devem ser consideradas </a:t>
            </a:r>
            <a:r>
              <a:rPr lang="pt-PT" sz="2000" b="1"/>
              <a:t>medidas preventivas </a:t>
            </a:r>
            <a:r>
              <a:rPr lang="pt-PT" sz="2000"/>
              <a:t>necessárias para se atuar de forma organizada, para se minimizar acidentes.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  <a:defRPr/>
            </a:pPr>
            <a:r>
              <a:rPr lang="pt-PT" b="1" dirty="0"/>
              <a:t>Plano </a:t>
            </a:r>
            <a:r>
              <a:rPr lang="pt-PT" b="1" dirty="0"/>
              <a:t>de Emergência </a:t>
            </a:r>
            <a:r>
              <a:rPr lang="pt-PT" b="1" dirty="0"/>
              <a:t>Familiar</a:t>
            </a:r>
          </a:p>
          <a:p>
            <a:pPr defTabSz="914400">
              <a:spcAft>
                <a:spcPct val="60000"/>
              </a:spcAft>
              <a:defRPr/>
            </a:pPr>
            <a:r>
              <a:rPr lang="pt-PT" sz="2200" b="1" dirty="0">
                <a:solidFill>
                  <a:srgbClr val="0070C0"/>
                </a:solidFill>
              </a:rPr>
              <a:t>Antes</a:t>
            </a:r>
            <a:r>
              <a:rPr lang="pt-PT" sz="2200" b="1" dirty="0">
                <a:solidFill>
                  <a:srgbClr val="0070C0"/>
                </a:solidFill>
              </a:rPr>
              <a:t>: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Elaborar um </a:t>
            </a:r>
            <a:r>
              <a:rPr lang="pt-PT" b="1" dirty="0"/>
              <a:t>Kit de emergência</a:t>
            </a:r>
            <a:r>
              <a:rPr lang="pt-PT" dirty="0"/>
              <a:t>.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Identificar </a:t>
            </a:r>
            <a:r>
              <a:rPr lang="pt-PT" dirty="0"/>
              <a:t>os </a:t>
            </a:r>
            <a:r>
              <a:rPr lang="pt-PT" b="1" dirty="0"/>
              <a:t>locais mais seguros </a:t>
            </a:r>
            <a:r>
              <a:rPr lang="pt-PT" dirty="0"/>
              <a:t>para </a:t>
            </a:r>
            <a:r>
              <a:rPr lang="pt-PT" dirty="0"/>
              <a:t>abrigo, </a:t>
            </a:r>
            <a:r>
              <a:rPr lang="pt-PT" dirty="0"/>
              <a:t>os que apresentam </a:t>
            </a:r>
            <a:r>
              <a:rPr lang="pt-PT" b="1" dirty="0"/>
              <a:t>maior perigo e que </a:t>
            </a:r>
            <a:r>
              <a:rPr lang="pt-PT" b="1" dirty="0"/>
              <a:t>devem ser </a:t>
            </a:r>
            <a:r>
              <a:rPr lang="pt-PT" b="1" dirty="0"/>
              <a:t>evitados</a:t>
            </a:r>
            <a:r>
              <a:rPr lang="pt-PT" dirty="0"/>
              <a:t> como é o caso das janelas, espelhos e </a:t>
            </a:r>
            <a:r>
              <a:rPr lang="pt-PT" dirty="0"/>
              <a:t>objetos </a:t>
            </a:r>
            <a:r>
              <a:rPr lang="pt-PT" dirty="0"/>
              <a:t>que possam cair.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Os </a:t>
            </a:r>
            <a:r>
              <a:rPr lang="pt-PT" b="1" dirty="0"/>
              <a:t>corredores devem estar sempre desimpedidos</a:t>
            </a:r>
            <a:r>
              <a:rPr lang="pt-PT" dirty="0"/>
              <a:t>, facilitando a circulação. </a:t>
            </a:r>
            <a:r>
              <a:rPr lang="pt-PT" dirty="0"/>
              <a:t>Devem sempre arrumar-se os </a:t>
            </a:r>
            <a:r>
              <a:rPr lang="pt-PT" dirty="0"/>
              <a:t>brinquedos para que ninguém os pise e se magoe.</a:t>
            </a:r>
          </a:p>
          <a:p>
            <a:pPr marL="285750" indent="-285750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dirty="0"/>
              <a:t>Os </a:t>
            </a:r>
            <a:r>
              <a:rPr lang="pt-PT" b="1" dirty="0"/>
              <a:t>móveis devem estar fixos à parede </a:t>
            </a:r>
            <a:r>
              <a:rPr lang="pt-PT" dirty="0"/>
              <a:t>e os </a:t>
            </a:r>
            <a:r>
              <a:rPr lang="pt-PT" b="1" dirty="0"/>
              <a:t>objetos </a:t>
            </a:r>
            <a:r>
              <a:rPr lang="pt-PT" b="1" dirty="0"/>
              <a:t>mais pesados </a:t>
            </a:r>
            <a:r>
              <a:rPr lang="pt-PT" dirty="0"/>
              <a:t>devem ser arrumados </a:t>
            </a:r>
            <a:r>
              <a:rPr lang="pt-PT" dirty="0"/>
              <a:t>nas prateleiras </a:t>
            </a:r>
            <a:r>
              <a:rPr lang="pt-PT" dirty="0"/>
              <a:t>mais baixas</a:t>
            </a:r>
            <a:r>
              <a:rPr lang="pt-PT" dirty="0"/>
              <a:t>.</a:t>
            </a:r>
            <a:endParaRPr lang="pt-P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/>
              <a:t>Plano de Emergência Familiar</a:t>
            </a:r>
          </a:p>
          <a:p>
            <a:pPr defTabSz="914400">
              <a:spcAft>
                <a:spcPct val="60000"/>
              </a:spcAft>
            </a:pPr>
            <a:r>
              <a:rPr lang="pt-PT" sz="2200" b="1">
                <a:solidFill>
                  <a:srgbClr val="0070C0"/>
                </a:solidFill>
              </a:rPr>
              <a:t>Antes: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/>
              <a:t>• Não colocar </a:t>
            </a:r>
            <a:r>
              <a:rPr lang="pt-PT" b="1"/>
              <a:t>vasos ou floreiras </a:t>
            </a:r>
            <a:r>
              <a:rPr lang="pt-PT"/>
              <a:t>nos beirais das </a:t>
            </a:r>
            <a:r>
              <a:rPr lang="pt-PT" b="1"/>
              <a:t>janelas ou varandas</a:t>
            </a:r>
            <a:r>
              <a:rPr lang="pt-PT"/>
              <a:t>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/>
              <a:t>• Nas </a:t>
            </a:r>
            <a:r>
              <a:rPr lang="pt-PT" b="1"/>
              <a:t>escadas e patamares </a:t>
            </a:r>
            <a:r>
              <a:rPr lang="pt-PT"/>
              <a:t>não colocar objetos que dificultem a evacuação.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/>
              <a:t>• Identificar os locais que maior </a:t>
            </a:r>
            <a:r>
              <a:rPr lang="pt-PT" b="1"/>
              <a:t>proteção</a:t>
            </a:r>
            <a:r>
              <a:rPr lang="pt-PT"/>
              <a:t> oferecem em </a:t>
            </a:r>
            <a:r>
              <a:rPr lang="pt-PT" b="1"/>
              <a:t>caso de desabamento</a:t>
            </a:r>
            <a:r>
              <a:rPr lang="pt-PT"/>
              <a:t>: debaixo de vigas, de mesas, de vãos de portas.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/>
              <a:t>• Fazer </a:t>
            </a:r>
            <a:r>
              <a:rPr lang="pt-PT" b="1"/>
              <a:t>limpezas gerais periódicas </a:t>
            </a:r>
            <a:r>
              <a:rPr lang="pt-PT"/>
              <a:t>aos locais normalmente pouco utilizados ou de difícil acesso para não permitir a </a:t>
            </a:r>
            <a:r>
              <a:rPr lang="pt-PT" b="1"/>
              <a:t>acumulação combustíveis </a:t>
            </a:r>
            <a:r>
              <a:rPr lang="pt-PT"/>
              <a:t>potenciais.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818515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/>
              <a:t>Plano de Emergência Familiar</a:t>
            </a:r>
          </a:p>
          <a:p>
            <a:pPr defTabSz="914400">
              <a:spcAft>
                <a:spcPct val="60000"/>
              </a:spcAft>
            </a:pPr>
            <a:r>
              <a:rPr lang="pt-PT" sz="2200" b="1">
                <a:solidFill>
                  <a:srgbClr val="0070C0"/>
                </a:solidFill>
              </a:rPr>
              <a:t>Antes: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/>
              <a:t>• Não deixar </a:t>
            </a:r>
            <a:r>
              <a:rPr lang="pt-PT" b="1"/>
              <a:t>medicamentos, fósforos e isqueiros </a:t>
            </a:r>
            <a:r>
              <a:rPr lang="pt-PT"/>
              <a:t>ao alcance das crianças.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/>
              <a:t>•  É também útil possuir um </a:t>
            </a:r>
            <a:r>
              <a:rPr lang="pt-PT" b="1"/>
              <a:t>extintor de pó químico </a:t>
            </a:r>
            <a:r>
              <a:rPr lang="pt-PT"/>
              <a:t>e aprender </a:t>
            </a:r>
            <a:r>
              <a:rPr lang="pt-PT" b="1"/>
              <a:t>noções básicas de socorrismo</a:t>
            </a:r>
            <a:r>
              <a:rPr lang="pt-PT"/>
              <a:t> e Reanimação Cárdio-Pulmonar.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/>
              <a:t>• Deve definir-se o </a:t>
            </a:r>
            <a:r>
              <a:rPr lang="pt-PT" b="1"/>
              <a:t>Ponto de Encontro </a:t>
            </a:r>
            <a:r>
              <a:rPr lang="pt-PT"/>
              <a:t>para o caso de alguém se separar. Pode definir-se um ponto de encontro junto à casa e um mais afastado (caso seja necessário abandonar o local).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endParaRPr lang="pt-PT"/>
          </a:p>
          <a:p>
            <a:pPr defTabSz="914400">
              <a:lnSpc>
                <a:spcPct val="150000"/>
              </a:lnSpc>
              <a:spcAft>
                <a:spcPts val="1800"/>
              </a:spcAft>
            </a:pPr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138" y="1189038"/>
            <a:ext cx="3810000" cy="2914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4863" y="4338638"/>
            <a:ext cx="51720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100" y="1027113"/>
            <a:ext cx="50196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5775" y="3713163"/>
            <a:ext cx="28479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" y="4933950"/>
            <a:ext cx="27527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9323bda49195e37202758ba39958bd219397e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894</Words>
  <Application>Microsoft Office PowerPoint</Application>
  <PresentationFormat>Apresentação no Ecrã (4:3)</PresentationFormat>
  <Paragraphs>104</Paragraphs>
  <Slides>26</Slides>
  <Notes>22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Modelo de apresentação</vt:lpstr>
      </vt:variant>
      <vt:variant>
        <vt:i4>1</vt:i4>
      </vt:variant>
      <vt:variant>
        <vt:lpstr>Títulos dos diapositivos</vt:lpstr>
      </vt:variant>
      <vt:variant>
        <vt:i4>26</vt:i4>
      </vt:variant>
    </vt:vector>
  </HeadingPairs>
  <TitlesOfParts>
    <vt:vector size="31" baseType="lpstr">
      <vt:lpstr>Arial</vt:lpstr>
      <vt:lpstr>Calibri</vt:lpstr>
      <vt:lpstr>Verdana</vt:lpstr>
      <vt:lpstr>ヒラギノ角ゴ Pro W3</vt:lpstr>
      <vt:lpstr>Office Theme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Diapositivo 21</vt:lpstr>
      <vt:lpstr>Diapositivo 22</vt:lpstr>
      <vt:lpstr>Diapositivo 23</vt:lpstr>
      <vt:lpstr>Diapositivo 24</vt:lpstr>
      <vt:lpstr>Diapositivo 25</vt:lpstr>
      <vt:lpstr>Diapositivo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ricardo gomes</cp:lastModifiedBy>
  <cp:revision>65</cp:revision>
  <cp:lastPrinted>2013-09-17T17:04:48Z</cp:lastPrinted>
  <dcterms:created xsi:type="dcterms:W3CDTF">2013-09-17T15:44:19Z</dcterms:created>
  <dcterms:modified xsi:type="dcterms:W3CDTF">2013-10-07T14:43:18Z</dcterms:modified>
</cp:coreProperties>
</file>